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3da3b2d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3da3b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1cd850b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1cd850b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ce1034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ce1034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1ce1034a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1ce1034a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ce1034a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ce1034a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ce1034a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1ce1034a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ce1034a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ce1034a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ce1034a5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ce1034a5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ce1034a5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ce1034a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ce1034a5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ce1034a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1ce1034a5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1ce1034a5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cd850b0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cd850b0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cd850b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cd850b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4474f7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4474f7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3da3b2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3da3b2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3da3b2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3da3b2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3da3b2d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3da3b2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437b77d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437b77d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D3B45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437b77d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437b77d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32000"/>
            <a:ext cx="8520600" cy="13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33F48"/>
                </a:solidFill>
              </a:rPr>
              <a:t>On Fairness and Calibration</a:t>
            </a:r>
            <a:endParaRPr sz="3600">
              <a:solidFill>
                <a:srgbClr val="333F4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85800" y="2840051"/>
            <a:ext cx="77724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Geoff Pleiss, Manish Raghavan, Felix Wu, Jon Kleinberg, Killian Q. Weinberger</a:t>
            </a:r>
            <a:endParaRPr b="1"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Presenter: Xing Han, Yihao Feng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March 5, 2019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University of Texas at Austin</a:t>
            </a:r>
            <a:endParaRPr sz="16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2F2D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fairness, and also calibrated classifiers!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625" y="1147175"/>
            <a:ext cx="6772749" cy="3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Characterization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Trivial</a:t>
            </a:r>
            <a:r>
              <a:rPr lang="en"/>
              <a:t> classifiers: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Calibrated classifiers satisfies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375" y="1396525"/>
            <a:ext cx="3783799" cy="35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100" y="1229325"/>
            <a:ext cx="1290474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775" y="1815800"/>
            <a:ext cx="2928200" cy="39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664" y="3416900"/>
            <a:ext cx="4336425" cy="6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Geometric Characterization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60875" y="1162725"/>
            <a:ext cx="694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Impossibility of Equalized Odds with Calibration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17" y="2113900"/>
            <a:ext cx="5380409" cy="278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4"/>
          <p:cNvCxnSpPr/>
          <p:nvPr/>
        </p:nvCxnSpPr>
        <p:spPr>
          <a:xfrm flipH="1" rot="10800000">
            <a:off x="6549850" y="2277350"/>
            <a:ext cx="717900" cy="123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25" y="1868050"/>
            <a:ext cx="1898075" cy="31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4"/>
          <p:cNvCxnSpPr/>
          <p:nvPr/>
        </p:nvCxnSpPr>
        <p:spPr>
          <a:xfrm rot="10800000">
            <a:off x="1366962" y="2338575"/>
            <a:ext cx="1027800" cy="142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675" y="1868050"/>
            <a:ext cx="2281625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Geometric Characterization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Satisfy both calibration and equalized odds with  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if both classifiers are perfect predictors!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775" y="1251375"/>
            <a:ext cx="75364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Characterization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Satisfy both calibration and equalized odds with  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if both classifiers are perfect predictors!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775" y="1251375"/>
            <a:ext cx="753649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1075800" y="3110625"/>
            <a:ext cx="699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</a:rPr>
              <a:t>We can relax the equalized odds condition!</a:t>
            </a:r>
            <a:endParaRPr b="1"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Geometric Characterization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0" y="1017725"/>
            <a:ext cx="434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another cost function for a group: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solution for different level cost functions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1494350"/>
            <a:ext cx="40597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125" y="2145900"/>
            <a:ext cx="2091000" cy="19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625" y="2108875"/>
            <a:ext cx="2091000" cy="2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893750" y="2164300"/>
            <a:ext cx="69837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6666"/>
                </a:solidFill>
              </a:rPr>
              <a:t>How to find classifiers that satisfies both     fairness and calibration?</a:t>
            </a:r>
            <a:endParaRPr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Post-processing to Satisfy Relaxed Equalized Odds</a:t>
            </a:r>
            <a:endParaRPr sz="240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50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                                                            we can define a new classifier such that 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solve alpha by  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350" y="1380700"/>
            <a:ext cx="2882950" cy="28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125" y="1187525"/>
            <a:ext cx="3686875" cy="3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0" y="2041175"/>
            <a:ext cx="4605275" cy="7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463" y="3641150"/>
            <a:ext cx="2134575" cy="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Income Prediction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27" y="1374713"/>
            <a:ext cx="6231551" cy="2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Discussion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58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91425" spcFirstLastPara="1" rIns="91425" wrap="square" tIns="9144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paper recovers the relationship between fairness and calibration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Maintaining cost parity and calibration is desirable yet often difficult.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algorithm gives classifiers that satisfy in expectation, hard to use in practice due to randomization.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Gives a higher-error rate solution.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450" y="894500"/>
            <a:ext cx="5551109" cy="3850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 flipH="1" rot="10800000">
            <a:off x="1072800" y="581350"/>
            <a:ext cx="6998400" cy="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25" y="942500"/>
            <a:ext cx="5584950" cy="4033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 flipH="1" rot="10800000">
            <a:off x="1072800" y="600150"/>
            <a:ext cx="6998400" cy="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6065000" y="3535575"/>
            <a:ext cx="2538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 you are the patient, what would you care most about the decisions made by ML algorithms?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48"/>
                </a:solidFill>
              </a:rPr>
              <a:t>Calibrated Probability Estimates</a:t>
            </a:r>
            <a:endParaRPr>
              <a:solidFill>
                <a:srgbClr val="333F48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800"/>
            <a:ext cx="8839201" cy="324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48"/>
                </a:solidFill>
              </a:rPr>
              <a:t>Miscalibrated Examples</a:t>
            </a:r>
            <a:endParaRPr>
              <a:solidFill>
                <a:srgbClr val="333F48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750"/>
            <a:ext cx="8839200" cy="328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48"/>
                </a:solidFill>
              </a:rPr>
              <a:t>See Also: ProPublica’s COMPAS Report</a:t>
            </a:r>
            <a:r>
              <a:rPr lang="en">
                <a:solidFill>
                  <a:srgbClr val="333F48"/>
                </a:solidFill>
              </a:rPr>
              <a:t> </a:t>
            </a:r>
            <a:endParaRPr>
              <a:solidFill>
                <a:srgbClr val="333F48"/>
              </a:solidFill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847675"/>
            <a:ext cx="8520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234675" y="3930500"/>
            <a:ext cx="29433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00" y="847675"/>
            <a:ext cx="6545997" cy="357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311700" y="1927623"/>
            <a:ext cx="8520600" cy="2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Clr>
                <a:srgbClr val="8A8DAF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ProPublica’s findings about COMPAS risk tool: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African-American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defendants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who didn’t subsequently re-offended had higher average scores than white defendants who didn’t re-offended.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White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defendants who subsequently re-offended had lower average scores than African-American defendants who re-offended.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00" y="487600"/>
            <a:ext cx="5425599" cy="10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851200" y="3686025"/>
            <a:ext cx="3441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false positive error that can affect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African-American defendants!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48"/>
                </a:solidFill>
              </a:rPr>
              <a:t>Motivations</a:t>
            </a:r>
            <a:endParaRPr>
              <a:solidFill>
                <a:srgbClr val="333F48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311700" y="1378300"/>
            <a:ext cx="8520600" cy="3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Clr>
                <a:srgbClr val="8A8DAF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Many classification problems involve estimating the probability of a person’s future outcome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Hiring: succeeding in job description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Education: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succeeding in competitive program with limited slots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Criminal justice: recidivism (future re-offense)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Fairness is important, we want to mitigate bias of classifiers toward protected attributes.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2D3B45"/>
              </a:solidFill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 flipH="1" rot="10800000">
            <a:off x="1072800" y="3088750"/>
            <a:ext cx="6998400" cy="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48"/>
                </a:solidFill>
              </a:rPr>
              <a:t>Equalized Odds - Problem Setup</a:t>
            </a:r>
            <a:endParaRPr>
              <a:solidFill>
                <a:srgbClr val="333F48"/>
              </a:solidFill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0" y="4944075"/>
            <a:ext cx="9144000" cy="1995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311700" y="1069825"/>
            <a:ext cx="8179200" cy="3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DAF"/>
              </a:buClr>
              <a:buSzPts val="1400"/>
              <a:buFont typeface="Arial"/>
              <a:buChar char="●"/>
            </a:pPr>
            <a:r>
              <a:rPr lang="en"/>
              <a:t>Binary classification task: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DAF"/>
              </a:buClr>
              <a:buSzPts val="1400"/>
              <a:buFont typeface="Arial"/>
              <a:buChar char="●"/>
            </a:pPr>
            <a:r>
              <a:rPr lang="en"/>
              <a:t>Assume different base rate across two groups: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DAF"/>
              </a:buClr>
              <a:buSzPts val="1400"/>
              <a:buChar char="●"/>
            </a:pPr>
            <a:r>
              <a:rPr lang="en"/>
              <a:t>Define false positive (fp) rate and false negative (fn) rate of classifier, respectively: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A8DAF"/>
              </a:buClr>
              <a:buSzPts val="1400"/>
              <a:buChar char="●"/>
            </a:pPr>
            <a:r>
              <a:rPr lang="en"/>
              <a:t>To satisfy equalized odds, we need: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75" y="1013400"/>
            <a:ext cx="3582051" cy="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364" y="2162950"/>
            <a:ext cx="5023273" cy="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000" y="3078925"/>
            <a:ext cx="2286813" cy="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900" y="3078938"/>
            <a:ext cx="2925110" cy="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7725" y="3794500"/>
            <a:ext cx="4027150" cy="4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